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8" r:id="rId4"/>
    <p:sldId id="260" r:id="rId5"/>
    <p:sldId id="275" r:id="rId6"/>
    <p:sldId id="276" r:id="rId7"/>
    <p:sldId id="261" r:id="rId8"/>
    <p:sldId id="262" r:id="rId9"/>
    <p:sldId id="264" r:id="rId10"/>
    <p:sldId id="266" r:id="rId11"/>
    <p:sldId id="267" r:id="rId12"/>
    <p:sldId id="277" r:id="rId13"/>
    <p:sldId id="270" r:id="rId14"/>
    <p:sldId id="274" r:id="rId15"/>
    <p:sldId id="271" r:id="rId16"/>
    <p:sldId id="272" r:id="rId17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43"/>
    <a:srgbClr val="FFEDB3"/>
    <a:srgbClr val="FFDF79"/>
    <a:srgbClr val="FFD03B"/>
    <a:srgbClr val="F68426"/>
    <a:srgbClr val="FFC611"/>
    <a:srgbClr val="FFD347"/>
    <a:srgbClr val="EBF6F9"/>
    <a:srgbClr val="BEE395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7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24/01/2022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Giáo</a:t>
            </a:r>
            <a:r>
              <a:rPr lang="en-US" baseline="0" smtClean="0"/>
              <a:t> viên chủ động giải thích từ khó, cho hs luyện đọc từ. Từ khó có thể linh động theo vùng miền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Đây</a:t>
            </a:r>
            <a:r>
              <a:rPr lang="en-US" baseline="0" smtClean="0"/>
              <a:t> chỉ là gợi ý GV đưa ra sau khi GV đã trả lời xong. HĐ này GV nên tổ chức thi đua trên bảng lớp hoặc bảng nhóm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 câu</a:t>
            </a:r>
            <a:r>
              <a:rPr lang="en-US" baseline="0" smtClean="0"/>
              <a:t> sau là câu hỏi mở, GV tôn trọng ý kiến của hs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24/01/2022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24/01/2022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24/01/2022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24/01/2022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24/01/2022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24/01/2022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46097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428012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76130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cùng vần với mỗi tiếng </a:t>
            </a:r>
            <a:r>
              <a:rPr lang="en-US" sz="24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trắng, vườn, thơm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37757" y="1336749"/>
            <a:ext cx="2508392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12981" y="1336749"/>
            <a:ext cx="2510545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95338" y="1347507"/>
            <a:ext cx="2056403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77446" y="2168380"/>
            <a:ext cx="1411804" cy="708172"/>
            <a:chOff x="777446" y="2168380"/>
            <a:chExt cx="1411804" cy="708172"/>
          </a:xfrm>
        </p:grpSpPr>
        <p:sp>
          <p:nvSpPr>
            <p:cNvPr id="4" name="Right Arrow 3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55316" y="2175853"/>
            <a:ext cx="1411804" cy="708172"/>
            <a:chOff x="777446" y="2168380"/>
            <a:chExt cx="1411804" cy="708172"/>
          </a:xfrm>
        </p:grpSpPr>
        <p:sp>
          <p:nvSpPr>
            <p:cNvPr id="15" name="Right Arrow 14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33186" y="2183326"/>
            <a:ext cx="1411804" cy="708172"/>
            <a:chOff x="777446" y="2168380"/>
            <a:chExt cx="1411804" cy="708172"/>
          </a:xfrm>
        </p:grpSpPr>
        <p:sp>
          <p:nvSpPr>
            <p:cNvPr id="19" name="Right Arrow 18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 rot="1414773">
            <a:off x="253240" y="2737305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0507" y="2875116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răng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 rot="20743700">
            <a:off x="1971235" y="2799920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hằng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414773">
            <a:off x="3086348" y="2714800"/>
            <a:ext cx="808036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sườn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34695" y="2886232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20743700">
            <a:off x="4964263" y="2801770"/>
            <a:ext cx="715113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vươn</a:t>
            </a:r>
            <a:endParaRPr lang="en-US" sz="16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rot="1414773">
            <a:off x="6224805" y="2761113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cơm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12072" y="2898924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bờm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 rot="20743700">
            <a:off x="7942800" y="2823728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rơm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81920" y="4383066"/>
            <a:ext cx="93726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chích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chòe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hót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180" y="4363668"/>
            <a:ext cx="85344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nhỏ làm gì trong lúc bà ngủ?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6044" y="4402713"/>
            <a:ext cx="7453746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3266" y="602737"/>
            <a:ext cx="3271149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 chích chòe ơi!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đừng hót nữa,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em ốm rồi,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 cho bà ngủ.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thật đều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trắng.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3592" y="656988"/>
            <a:ext cx="3930408" cy="378560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cam, hoa khế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 lặng trong vườn,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mơ tay cháu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đầy hương thơm.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(Thạch Quỳ)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0325" y="20429"/>
            <a:ext cx="552811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7"/>
          <a:stretch/>
        </p:blipFill>
        <p:spPr>
          <a:xfrm>
            <a:off x="533400" y="671384"/>
            <a:ext cx="3429000" cy="3532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37266"/>
            <a:ext cx="9296400" cy="704850"/>
          </a:xfrm>
          <a:solidFill>
            <a:srgbClr val="FFD243"/>
          </a:solidFill>
        </p:spPr>
        <p:txBody>
          <a:bodyPr>
            <a:noAutofit/>
          </a:bodyPr>
          <a:lstStyle/>
          <a:p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3"/>
          <a:stretch/>
        </p:blipFill>
        <p:spPr>
          <a:xfrm>
            <a:off x="5670796" y="1200149"/>
            <a:ext cx="3093489" cy="282833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43400" y="545216"/>
            <a:ext cx="1632196" cy="36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3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57200" y="1293523"/>
            <a:ext cx="7493577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thiu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tường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vắng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chén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dim</a:t>
            </a: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nhé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thuộc lòng hai khổ thơ  cuối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3523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16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73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87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3113513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31" y="3463052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74" y="3812591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72" y="418680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42301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091" y="4315435"/>
            <a:ext cx="6622473" cy="461616"/>
          </a:xfrm>
          <a:prstGeom prst="rect">
            <a:avLst/>
          </a:prstGeom>
          <a:solidFill>
            <a:schemeClr val="accent6"/>
          </a:solidFill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Hát một bài hát về tình cảm bà cháu</a:t>
            </a:r>
            <a:endParaRPr lang="en-US" sz="24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15" y="355021"/>
            <a:ext cx="3511570" cy="12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67150"/>
            <a:ext cx="9144000" cy="954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+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2, 3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</a:t>
            </a:r>
            <a:r>
              <a:rPr lang="en-US" sz="2800" b="1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b="1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800" b="1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endParaRPr lang="en-US" sz="2800" b="1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+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36,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37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216476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305773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902276"/>
            <a:ext cx="73914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thấy cảnh gì trong tranh?</a:t>
            </a:r>
          </a:p>
          <a:p>
            <a:pPr marL="457200" indent="-457200" algn="just">
              <a:buAutoNum type="alphaLcPeriod"/>
            </a:pP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người thân bị ốm, em thường làm gì?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94438" y="826077"/>
            <a:ext cx="7620000" cy="4102429"/>
            <a:chOff x="894438" y="826077"/>
            <a:chExt cx="7620000" cy="410242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2" t="43056" r="19683" b="22023"/>
            <a:stretch/>
          </p:blipFill>
          <p:spPr bwMode="auto">
            <a:xfrm>
              <a:off x="894438" y="2373992"/>
              <a:ext cx="7620000" cy="2554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58" t="21412" r="19683" b="57428"/>
            <a:stretch/>
          </p:blipFill>
          <p:spPr bwMode="auto">
            <a:xfrm>
              <a:off x="5865582" y="826077"/>
              <a:ext cx="2648856" cy="1547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059" y="237531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8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682" y="765685"/>
            <a:ext cx="3917372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chích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chòe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  <a:p>
            <a:pPr algn="just"/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đừng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hót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just"/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ốm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just"/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endParaRPr lang="en-US" sz="2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endParaRPr lang="en-US" sz="2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thiu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thiu</a:t>
            </a:r>
            <a:endParaRPr lang="en-US" sz="2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tường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7162800" y="105122"/>
            <a:ext cx="1752600" cy="73026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  <a:endParaRPr lang="en-US" sz="2000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925" y="765685"/>
            <a:ext cx="4228275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  <a:p>
            <a:pPr algn="just"/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cam, hoa khế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 lặng trong vườn,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mơ tay cháu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đầy hương thơm.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(Thạch Quỳ)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29" y="953864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  <a:endParaRPr lang="en-US" sz="2500" dirty="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764" y="3107269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dirty="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  <a:endParaRPr lang="en-US" sz="2500" dirty="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1904" y="953864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1903" y="3107269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93266" y="602737"/>
            <a:ext cx="3271149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chích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chòe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  <a:p>
            <a:pPr algn="just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đừng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hót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just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ốm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just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endParaRPr lang="en-US" sz="24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endParaRPr lang="en-US" sz="24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thiu</a:t>
            </a:r>
            <a:endParaRPr lang="en-US" sz="24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tường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2192" y="633091"/>
            <a:ext cx="3930408" cy="378560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cam, hoa khế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 lặng trong vườn,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mơ tay cháu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đầy hương thơm.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(Thạch Quỳ)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231" y="4357483"/>
            <a:ext cx="7773005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khó đọc, khó hiểu trong bài.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658256" y="3562350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325755" y="3539671"/>
            <a:ext cx="1000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714180" y="1777092"/>
            <a:ext cx="1000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40325" y="20429"/>
            <a:ext cx="552811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4350"/>
            <a:ext cx="8229600" cy="85725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</a:t>
            </a: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dấu vết của ánh nắng in trên tường.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172" name="Picture 4" descr="Với khoảng trống hình vòm ấn tượng, nhà kết hợp văn phòng trở nên rộng rãi  hơn » Thông tin Dự á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00150"/>
            <a:ext cx="53721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1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09750"/>
            <a:ext cx="8229600" cy="85725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Thiu</a:t>
            </a:r>
            <a:r>
              <a:rPr lang="en-US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thiu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chưa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say.</a:t>
            </a:r>
            <a:b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Lim dim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mắt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nhắm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chưa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khít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hé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5539" y="4248150"/>
            <a:ext cx="4264861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3266" y="602737"/>
            <a:ext cx="3271149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 chích chòe ơi!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đừng hót nữa,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em ốm rồi,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 cho bà ngủ.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thật đều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trắng.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2192" y="633091"/>
            <a:ext cx="3930408" cy="378560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cam, hoa khế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 lặng trong vườn,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mơ tay cháu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đầy hương thơm.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(Thạch Quỳ)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0325" y="20429"/>
            <a:ext cx="552811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2730" y="4373326"/>
            <a:ext cx="60960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8484" y="4389536"/>
            <a:ext cx="60960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theo nhóm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9266" y="4373327"/>
            <a:ext cx="60960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3266" y="602737"/>
            <a:ext cx="3271149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 chích chòe ơi!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đừng hót nữa,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em ốm rồi,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 cho bà ngủ.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thật đều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trắng.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2192" y="633091"/>
            <a:ext cx="3930408" cy="378560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cam, hoa khế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 lặng trong vườn,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mơ tay cháu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đầy hương thơm.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(Thạch Quỳ)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0325" y="20429"/>
            <a:ext cx="552811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1143000" y="4007888"/>
            <a:ext cx="2514600" cy="970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4324350"/>
            <a:ext cx="3642531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3266" y="602737"/>
            <a:ext cx="3271149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 chích chòe ơi!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đừng hót nữa,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em ốm rồi,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 cho bà ngủ.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thật đều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trắng.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2192" y="633091"/>
            <a:ext cx="3930408" cy="378560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cam, hoa khế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 lặng trong vườn,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mơ tay cháu</a:t>
            </a:r>
          </a:p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đầy hương thơm.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(Thạch Quỳ)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0325" y="20429"/>
            <a:ext cx="552811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812</Words>
  <Application>Microsoft Office PowerPoint</Application>
  <PresentationFormat>On-screen Show (16:9)</PresentationFormat>
  <Paragraphs>184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Ngấn nắng: dấu vết của ánh nắng in trên tường.</vt:lpstr>
      <vt:lpstr>Thiu thiu: vừa mới ngủ, ngủ chưa say.  Lim dim: mắt nhắm chưa khít, còn hơi hé.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Hãy nói về những điều em đã làm cho ông bà của mình.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Administrator_PC</cp:lastModifiedBy>
  <cp:revision>138</cp:revision>
  <dcterms:created xsi:type="dcterms:W3CDTF">2020-12-08T15:48:47Z</dcterms:created>
  <dcterms:modified xsi:type="dcterms:W3CDTF">2022-01-24T09:17:32Z</dcterms:modified>
</cp:coreProperties>
</file>